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Overview deck for HR and L&amp;D buyers. Widened from 'every manager' to everyone — that is the decision that changes this deck most.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Corrected. The old deck said 'no reporting to HR' full stop, which stops being true the moment Team reporting exists. This version tells the buyer exactly what they get — and it is a stronger sell, because it is the reason people are honest enough for the data to mean anything.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REPLACES the old per-leader pricing ($12 / $9 / $6-7 per leader per month). That model no longer exists. If anyone has been quoted those rates, resolve it before this deck goes out — the new per-seat rate is materially higher.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0380" cy="109728"/>
          </a:xfrm>
          <a:prstGeom prst="rect">
            <a:avLst/>
          </a:prstGeom>
          <a:solidFill>
            <a:srgbClr val="E495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040380" y="0"/>
            <a:ext cx="3040380" cy="109728"/>
          </a:xfrm>
          <a:prstGeom prst="rect">
            <a:avLst/>
          </a:prstGeom>
          <a:solidFill>
            <a:srgbClr val="4ABBD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080760" y="0"/>
            <a:ext cx="3040380" cy="109728"/>
          </a:xfrm>
          <a:prstGeom prst="rect">
            <a:avLst/>
          </a:prstGeom>
          <a:solidFill>
            <a:srgbClr val="F1C41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21140" y="0"/>
            <a:ext cx="3040380" cy="109728"/>
          </a:xfrm>
          <a:prstGeom prst="rect">
            <a:avLst/>
          </a:prstGeom>
          <a:solidFill>
            <a:srgbClr val="46AE7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1051560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550" kern="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WORKSPARKS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14400" y="146304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60" kern="0" dirty="0">
                <a:solidFill>
                  <a:srgbClr val="166F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HR, L&amp;D and People leaders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914400" y="2286000"/>
            <a:ext cx="10424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6000"/>
              </a:lnSpc>
              <a:buNone/>
            </a:pPr>
            <a:r>
              <a:rPr lang="en-US" sz="52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people are working</a:t>
            </a:r>
            <a:endParaRPr lang="en-US" sz="5200" dirty="0"/>
          </a:p>
        </p:txBody>
      </p:sp>
      <p:sp>
        <p:nvSpPr>
          <p:cNvPr id="9" name="Text 7"/>
          <p:cNvSpPr/>
          <p:nvPr/>
        </p:nvSpPr>
        <p:spPr>
          <a:xfrm>
            <a:off x="914400" y="3127248"/>
            <a:ext cx="10424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6000"/>
              </a:lnSpc>
              <a:buNone/>
            </a:pPr>
            <a:r>
              <a:rPr lang="en-US" sz="52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out alone.</a:t>
            </a:r>
            <a:endParaRPr lang="en-US" sz="5200" dirty="0"/>
          </a:p>
        </p:txBody>
      </p:sp>
      <p:sp>
        <p:nvSpPr>
          <p:cNvPr id="10" name="Text 8"/>
          <p:cNvSpPr/>
          <p:nvPr/>
        </p:nvSpPr>
        <p:spPr>
          <a:xfrm>
            <a:off x="914400" y="3968496"/>
            <a:ext cx="10424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6000"/>
              </a:lnSpc>
              <a:buNone/>
            </a:pPr>
            <a:r>
              <a:rPr lang="en-US" sz="5200" b="1" dirty="0">
                <a:solidFill>
                  <a:srgbClr val="166F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don't have to.</a:t>
            </a:r>
            <a:endParaRPr lang="en-US" sz="5200" dirty="0"/>
          </a:p>
        </p:txBody>
      </p:sp>
      <p:sp>
        <p:nvSpPr>
          <p:cNvPr id="11" name="Shape 9"/>
          <p:cNvSpPr/>
          <p:nvPr/>
        </p:nvSpPr>
        <p:spPr>
          <a:xfrm>
            <a:off x="914400" y="5257800"/>
            <a:ext cx="10332720" cy="10973"/>
          </a:xfrm>
          <a:prstGeom prst="rect">
            <a:avLst/>
          </a:prstGeom>
          <a:solidFill>
            <a:srgbClr val="D3D3C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14400" y="544068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support for the conversations, conflicts and decisions your people face every week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8138160" y="5440680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5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worksparks.com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4957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874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20" kern="0" dirty="0">
                <a:solidFill>
                  <a:srgbClr val="1A12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REALITY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914400" y="2377440"/>
            <a:ext cx="10241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400"/>
              </a:lnSpc>
              <a:buNone/>
            </a:pPr>
            <a:r>
              <a:rPr lang="en-US" sz="46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isn't a training problem.</a:t>
            </a:r>
            <a:endParaRPr lang="en-US" sz="4600" dirty="0"/>
          </a:p>
          <a:p>
            <a:pPr indent="0" marL="0">
              <a:lnSpc>
                <a:spcPts val="5400"/>
              </a:lnSpc>
              <a:buNone/>
            </a:pPr>
            <a:r>
              <a:rPr lang="en-US" sz="46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It's a timing problem.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914400" y="4572000"/>
            <a:ext cx="9144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500"/>
              </a:lnSpc>
              <a:buNone/>
            </a:pPr>
            <a:r>
              <a:rPr lang="en-US" sz="1700" dirty="0">
                <a:solidFill>
                  <a:srgbClr val="2A2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You've run the programs. The hard conversation still happens on a Tuesday afternoon, and nothing you've bought is there for it.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914400" y="5943600"/>
            <a:ext cx="1463040" cy="45720"/>
          </a:xfrm>
          <a:prstGeom prst="rect">
            <a:avLst/>
          </a:prstGeom>
          <a:solidFill>
            <a:srgbClr val="0D0E1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698480" y="630936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2A2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9144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80" kern="0" dirty="0">
                <a:solidFill>
                  <a:srgbClr val="A845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COST OF DOING NOTHING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14400" y="1298448"/>
            <a:ext cx="10332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happens in the gap.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914400" y="2194560"/>
            <a:ext cx="1828800" cy="50292"/>
          </a:xfrm>
          <a:prstGeom prst="rect">
            <a:avLst/>
          </a:prstGeom>
          <a:solidFill>
            <a:srgbClr val="E495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2414016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Talent walks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914400" y="2852928"/>
            <a:ext cx="4846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leave managers, not companies. Delayed or clumsy conversations accelerate it.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263640" y="2194560"/>
            <a:ext cx="1828800" cy="50292"/>
          </a:xfrm>
          <a:prstGeom prst="rect">
            <a:avLst/>
          </a:prstGeom>
          <a:solidFill>
            <a:srgbClr val="4ABBD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263640" y="2414016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Culture erodes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263640" y="2852928"/>
            <a:ext cx="4846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 breaks down quietly, one badly handled moment at a time.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914400" y="3520440"/>
            <a:ext cx="1828800" cy="50292"/>
          </a:xfrm>
          <a:prstGeom prst="rect">
            <a:avLst/>
          </a:prstGeom>
          <a:solidFill>
            <a:srgbClr val="F1C41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14400" y="3739896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Problems compound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914400" y="4178808"/>
            <a:ext cx="4846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Issues left unaddressed stop being one person's and become the team's.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263640" y="3520440"/>
            <a:ext cx="1828800" cy="50292"/>
          </a:xfrm>
          <a:prstGeom prst="rect">
            <a:avLst/>
          </a:prstGeom>
          <a:solidFill>
            <a:srgbClr val="46AE7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63640" y="3739896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L&amp;D spend underperforms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263640" y="4178808"/>
            <a:ext cx="4846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support at the moment of pressure, learning doesn't become behaviour.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914400" y="5029200"/>
            <a:ext cx="10332720" cy="822960"/>
          </a:xfrm>
          <a:prstGeom prst="rect">
            <a:avLst/>
          </a:prstGeom>
          <a:solidFill>
            <a:srgbClr val="F7F7F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371600" y="5029200"/>
            <a:ext cx="9418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most expensive thing you can do is leave people without support in the moments that count.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914400" y="630936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80" kern="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WORKSPARKS FOR ORGANISATIONS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0698480" y="630936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ABB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874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20" kern="0" dirty="0">
                <a:solidFill>
                  <a:srgbClr val="1A12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SOLUTION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914400" y="2377440"/>
            <a:ext cx="10241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400"/>
              </a:lnSpc>
              <a:buNone/>
            </a:pPr>
            <a:r>
              <a:rPr lang="en-US" sz="46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Programs build capability.</a:t>
            </a:r>
            <a:endParaRPr lang="en-US" sz="4600" dirty="0"/>
          </a:p>
          <a:p>
            <a:pPr indent="0" marL="0">
              <a:lnSpc>
                <a:spcPts val="5400"/>
              </a:lnSpc>
              <a:buNone/>
            </a:pPr>
            <a:r>
              <a:rPr lang="en-US" sz="46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Worksparks activates it.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914400" y="4572000"/>
            <a:ext cx="9144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500"/>
              </a:lnSpc>
              <a:buNone/>
            </a:pPr>
            <a:r>
              <a:rPr lang="en-US" sz="1700" dirty="0">
                <a:solidFill>
                  <a:srgbClr val="2A2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 replacement for what you already run. The layer between what people learn and how they actually show up.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914400" y="5943600"/>
            <a:ext cx="1463040" cy="45720"/>
          </a:xfrm>
          <a:prstGeom prst="rect">
            <a:avLst/>
          </a:prstGeom>
          <a:solidFill>
            <a:srgbClr val="0D0E1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698480" y="630936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2A2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9144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80" kern="0" dirty="0">
                <a:solidFill>
                  <a:srgbClr val="166F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IT SUPPORTS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14400" y="1298448"/>
            <a:ext cx="10332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moments your people face every week.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914400" y="2322576"/>
            <a:ext cx="164592" cy="164592"/>
          </a:xfrm>
          <a:prstGeom prst="ellipse">
            <a:avLst/>
          </a:prstGeom>
          <a:solidFill>
            <a:srgbClr val="E495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298448" y="219456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45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Delivering honest feedback without damaging the relationship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6263640" y="2322576"/>
            <a:ext cx="164592" cy="164592"/>
          </a:xfrm>
          <a:prstGeom prst="ellipse">
            <a:avLst/>
          </a:prstGeom>
          <a:solidFill>
            <a:srgbClr val="4ABBD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7688" y="2194560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45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Managing underperformance early, before it becomes a formal process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914400" y="2980944"/>
            <a:ext cx="164592" cy="164592"/>
          </a:xfrm>
          <a:prstGeom prst="ellipse">
            <a:avLst/>
          </a:prstGeom>
          <a:solidFill>
            <a:srgbClr val="F1C41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298448" y="2852928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45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Navigating conflict between people without taking a side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263640" y="2980944"/>
            <a:ext cx="164592" cy="164592"/>
          </a:xfrm>
          <a:prstGeom prst="ellipse">
            <a:avLst/>
          </a:prstGeom>
          <a:solidFill>
            <a:srgbClr val="46AE7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47688" y="2852928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45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Leading through change, restructure or redundancy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914400" y="3639312"/>
            <a:ext cx="164592" cy="164592"/>
          </a:xfrm>
          <a:prstGeom prst="ellipse">
            <a:avLst/>
          </a:prstGeom>
          <a:solidFill>
            <a:srgbClr val="E495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298448" y="3511296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45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Handling a manager who's making the job harder than it needs to be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6263640" y="3639312"/>
            <a:ext cx="164592" cy="164592"/>
          </a:xfrm>
          <a:prstGeom prst="ellipse">
            <a:avLst/>
          </a:prstGeom>
          <a:solidFill>
            <a:srgbClr val="4ABBD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647688" y="3511296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45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first 90 days of a new role, when nobody wants to look lost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914400" y="4434840"/>
            <a:ext cx="10332720" cy="50292"/>
          </a:xfrm>
          <a:prstGeom prst="rect">
            <a:avLst/>
          </a:prstGeom>
          <a:solidFill>
            <a:srgbClr val="DCDCD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14400" y="46634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80" kern="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IT'S FOR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914400" y="4983480"/>
            <a:ext cx="10332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First-time managers  ·  Mid-level leaders  ·  Senior executives  ·  And everyone working alongside them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914400" y="5440680"/>
            <a:ext cx="10332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 programs reach the few. The hard conversations happen to everyone.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914400" y="630936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80" kern="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WORKSPARKS FOR ORGANISATIONS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0698480" y="630936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9144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80" kern="0" dirty="0">
                <a:solidFill>
                  <a:srgbClr val="2571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WORKS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14400" y="1298448"/>
            <a:ext cx="10332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 to deploy. Easy to embed.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914400" y="2148840"/>
            <a:ext cx="1097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4957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914400" y="2697480"/>
            <a:ext cx="2377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14400" y="3127248"/>
            <a:ext cx="239572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Rolled out to your cohort with minimal setup. No complex IT integration. Share your values and behaviours if you want the scenarios shaped around them.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547872" y="2148840"/>
            <a:ext cx="1097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4ABB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3547872" y="2697480"/>
            <a:ext cx="2377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Embed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3547872" y="3127248"/>
            <a:ext cx="239572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Positioned alongside your existing programs, coaching and frameworks. We provide onboarding support and the positioning language.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181344" y="2148840"/>
            <a:ext cx="1097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46AE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3200" dirty="0"/>
          </a:p>
        </p:txBody>
      </p:sp>
      <p:sp>
        <p:nvSpPr>
          <p:cNvPr id="11" name="Text 9"/>
          <p:cNvSpPr/>
          <p:nvPr/>
        </p:nvSpPr>
        <p:spPr>
          <a:xfrm>
            <a:off x="6181344" y="2697480"/>
            <a:ext cx="2377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181344" y="3127248"/>
            <a:ext cx="239572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use it independently and privately. No manager visibility of anything anyone writes. Ever.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814816" y="2148840"/>
            <a:ext cx="1097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1C41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8814816" y="2697480"/>
            <a:ext cx="2377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814816" y="3127248"/>
            <a:ext cx="2395728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Coming: quarterly themes across organisations of 25 or more — never content, and never below five people per theme.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14400" y="5029200"/>
            <a:ext cx="10332720" cy="822960"/>
          </a:xfrm>
          <a:prstGeom prst="rect">
            <a:avLst/>
          </a:prstGeom>
          <a:solidFill>
            <a:srgbClr val="F7F7F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371600" y="5029200"/>
            <a:ext cx="9418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organisations have a cohort onboarded within a week.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914400" y="630936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80" kern="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WORKSPARKS FOR ORGANISATIONS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10698480" y="630936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6AE7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8745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20" kern="0" dirty="0">
                <a:solidFill>
                  <a:srgbClr val="1A12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CONFIDENTIALITY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914400" y="2377440"/>
            <a:ext cx="10241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400"/>
              </a:lnSpc>
              <a:buNone/>
            </a:pPr>
            <a:r>
              <a:rPr lang="en-US" sz="46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will never see</a:t>
            </a:r>
            <a:endParaRPr lang="en-US" sz="4600" dirty="0"/>
          </a:p>
          <a:p>
            <a:pPr indent="0" marL="0">
              <a:lnSpc>
                <a:spcPts val="5400"/>
              </a:lnSpc>
              <a:buNone/>
            </a:pPr>
            <a:r>
              <a:rPr lang="en-US" sz="46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anyone wrote.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10698480" y="630936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2A21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914400" y="4626864"/>
            <a:ext cx="182880" cy="32004"/>
          </a:xfrm>
          <a:prstGeom prst="rect">
            <a:avLst/>
          </a:prstGeom>
          <a:solidFill>
            <a:srgbClr val="0D0E1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25880" y="448056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12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see who holds a seat, and whether they're active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914400" y="5047488"/>
            <a:ext cx="182880" cy="32004"/>
          </a:xfrm>
          <a:prstGeom prst="rect">
            <a:avLst/>
          </a:prstGeom>
          <a:solidFill>
            <a:srgbClr val="0D0E1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325880" y="4901184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12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see how much the group as a whole is using it, from five people up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914400" y="5468112"/>
            <a:ext cx="182880" cy="32004"/>
          </a:xfrm>
          <a:prstGeom prst="rect">
            <a:avLst/>
          </a:prstGeom>
          <a:solidFill>
            <a:srgbClr val="0D0E1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325880" y="5321808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12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never see conversations, quotes, or summaries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914400" y="5888736"/>
            <a:ext cx="182880" cy="32004"/>
          </a:xfrm>
          <a:prstGeom prst="rect">
            <a:avLst/>
          </a:prstGeom>
          <a:solidFill>
            <a:srgbClr val="0D0E1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325880" y="5742432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A12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isn't a setting. It's how the product is built.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9144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80" kern="0" dirty="0">
                <a:solidFill>
                  <a:srgbClr val="7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BUSINESS CASE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14400" y="1298448"/>
            <a:ext cx="10332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Numbers that matter to your CFO.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914400" y="2286000"/>
            <a:ext cx="3200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A845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50–200%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914400" y="3200400"/>
            <a:ext cx="3154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annual salary to replace a mid-level manager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434840" y="2286000"/>
            <a:ext cx="3200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166F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2.4x</a:t>
            </a:r>
            <a:endParaRPr lang="en-US" sz="4600" dirty="0"/>
          </a:p>
        </p:txBody>
      </p:sp>
      <p:sp>
        <p:nvSpPr>
          <p:cNvPr id="7" name="Text 5"/>
          <p:cNvSpPr/>
          <p:nvPr/>
        </p:nvSpPr>
        <p:spPr>
          <a:xfrm>
            <a:off x="4434840" y="3200400"/>
            <a:ext cx="3154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likely to hit performance targets with strong leadership development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955280" y="2286000"/>
            <a:ext cx="3200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2571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77%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7955280" y="3200400"/>
            <a:ext cx="3154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organisations report a leadership skills gap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914400" y="4434840"/>
            <a:ext cx="10332720" cy="1371600"/>
          </a:xfrm>
          <a:prstGeom prst="rect">
            <a:avLst/>
          </a:prstGeom>
          <a:solidFill>
            <a:srgbClr val="F7F7F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14400" y="4434840"/>
            <a:ext cx="54864" cy="1371600"/>
          </a:xfrm>
          <a:prstGeom prst="rect">
            <a:avLst/>
          </a:prstGeom>
          <a:solidFill>
            <a:srgbClr val="4ABBD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371600" y="4645152"/>
            <a:ext cx="9418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300"/>
              </a:lnSpc>
              <a:buNone/>
            </a:pPr>
            <a:r>
              <a:rPr lang="en-US" sz="1600" i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“We embedded Worksparks alongside our leadership program and the feedback was immediate. People felt supported between sessions in a way they never had before.”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371600" y="5413248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60" kern="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HEAD OF PEOPLE &amp; CULTURE, PROFESSIONAL SERVICES FIRM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914400" y="630936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80" kern="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WORKSPARKS FOR ORGANISATIONS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0698480" y="630936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9144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80" kern="0" dirty="0">
                <a:solidFill>
                  <a:srgbClr val="7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PRICING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914400" y="1298448"/>
            <a:ext cx="10332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with a cohort, or roll out to everyone.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914400" y="2240280"/>
            <a:ext cx="50292" cy="749808"/>
          </a:xfrm>
          <a:prstGeom prst="rect">
            <a:avLst/>
          </a:prstGeom>
          <a:solidFill>
            <a:srgbClr val="4ABBD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280160" y="2258568"/>
            <a:ext cx="2377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280160" y="2569464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to 49 people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3840480" y="2276856"/>
            <a:ext cx="4206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seats included, additional seats A$450 a year. Shared view and group reporting. Opening soon.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8229600" y="2221992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A$1,950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8229600" y="2715768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year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914400" y="3154680"/>
            <a:ext cx="10332720" cy="0"/>
          </a:xfrm>
          <a:prstGeom prst="line">
            <a:avLst/>
          </a:prstGeom>
          <a:noFill/>
          <a:ln w="9525">
            <a:solidFill>
              <a:srgbClr val="DCDCD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14400" y="3291840"/>
            <a:ext cx="50292" cy="749808"/>
          </a:xfrm>
          <a:prstGeom prst="rect">
            <a:avLst/>
          </a:prstGeom>
          <a:solidFill>
            <a:srgbClr val="46AE7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280160" y="3310128"/>
            <a:ext cx="2377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Organisation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280160" y="3621024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50+ people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3840480" y="3328416"/>
            <a:ext cx="4206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in Team, plus SSO, scenarios built on your own values, tailored onboarding and LeadershipHQ integration.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8229600" y="3273552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8229600" y="3767328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invoiced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914400" y="4206240"/>
            <a:ext cx="10332720" cy="0"/>
          </a:xfrm>
          <a:prstGeom prst="line">
            <a:avLst/>
          </a:prstGeom>
          <a:noFill/>
          <a:ln w="9525">
            <a:solidFill>
              <a:srgbClr val="DCDCD7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14400" y="4343400"/>
            <a:ext cx="50292" cy="749808"/>
          </a:xfrm>
          <a:prstGeom prst="rect">
            <a:avLst/>
          </a:prstGeom>
          <a:solidFill>
            <a:srgbClr val="E495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280160" y="4361688"/>
            <a:ext cx="2377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280160" y="4672584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size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3840480" y="4379976"/>
            <a:ext cx="4206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cohort first. We design it around your context, your timeline and the programs you already run.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8229600" y="4325112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Let's scope it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8229600" y="4818888"/>
            <a:ext cx="2286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5C5F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commit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914400" y="5486400"/>
            <a:ext cx="10332720" cy="640080"/>
          </a:xfrm>
          <a:prstGeom prst="rect">
            <a:avLst/>
          </a:prstGeom>
          <a:solidFill>
            <a:srgbClr val="F7F7F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914400" y="5486400"/>
            <a:ext cx="10332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D0E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Prices in AUD, GST included   ·   Organisation plans invoiced with standard terms   ·   Individual plans A$29 a month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D0E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2011680"/>
            <a:ext cx="548640" cy="73152"/>
          </a:xfrm>
          <a:prstGeom prst="rect">
            <a:avLst/>
          </a:prstGeom>
          <a:solidFill>
            <a:srgbClr val="E495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463040" y="2011680"/>
            <a:ext cx="548640" cy="73152"/>
          </a:xfrm>
          <a:prstGeom prst="rect">
            <a:avLst/>
          </a:prstGeom>
          <a:solidFill>
            <a:srgbClr val="4ABBD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2011680" y="2011680"/>
            <a:ext cx="548640" cy="73152"/>
          </a:xfrm>
          <a:prstGeom prst="rect">
            <a:avLst/>
          </a:prstGeom>
          <a:solidFill>
            <a:srgbClr val="F1C41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560320" y="2011680"/>
            <a:ext cx="548640" cy="73152"/>
          </a:xfrm>
          <a:prstGeom prst="rect">
            <a:avLst/>
          </a:prstGeom>
          <a:solidFill>
            <a:srgbClr val="46AE7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2468880"/>
            <a:ext cx="10332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4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sure where to start?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914400" y="3401568"/>
            <a:ext cx="10332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400"/>
              </a:lnSpc>
              <a:buNone/>
            </a:pPr>
            <a:r>
              <a:rPr lang="en-US" sz="4400" b="1" dirty="0">
                <a:solidFill>
                  <a:srgbClr val="4ABB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begin with one cohort.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914400" y="457200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9CD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Tell us what you're dealing with and we'll help you work out the right shape.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914400" y="5257800"/>
            <a:ext cx="2743200" cy="566928"/>
          </a:xfrm>
          <a:prstGeom prst="rect">
            <a:avLst/>
          </a:prstGeom>
          <a:solidFill>
            <a:srgbClr val="F1C41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5257800"/>
            <a:ext cx="2743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41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 a demo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4023360" y="5257800"/>
            <a:ext cx="6400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0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worksparks.com   ·   hello@worksparks.com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LeadershipHQ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Worksparks for Organisations</dc:title>
  <dc:subject>PptxGenJS Presentation</dc:subject>
  <dc:creator>Worksparks</dc:creator>
  <cp:lastModifiedBy>Worksparks</cp:lastModifiedBy>
  <cp:revision>1</cp:revision>
  <dcterms:created xsi:type="dcterms:W3CDTF">2026-08-20T02:43:29Z</dcterms:created>
  <dcterms:modified xsi:type="dcterms:W3CDTF">2026-08-20T02:43:29Z</dcterms:modified>
</cp:coreProperties>
</file>