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pack is marked confidential. It was previously downloadable directly from the website with no gate — that has been fixed, but assume the old version is in circulation.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Replaced the '100 early access users' card. Every one of those accounts is receiving a free first year, so it is a usage number rather than a revenue number — be ready for that question rather than inviting it from the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slide. The old pack described the model but gave no numbers, which is the first thing anyone asks.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0380" cy="109728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040380" y="0"/>
            <a:ext cx="3040380" cy="109728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80760" y="0"/>
            <a:ext cx="3040380" cy="109728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21140" y="0"/>
            <a:ext cx="3040380" cy="109728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05156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55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463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pack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228600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800"/>
              </a:lnSpc>
              <a:buNone/>
            </a:pPr>
            <a:r>
              <a:rPr lang="en-US" sz="5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at work has</a:t>
            </a:r>
            <a:endParaRPr lang="en-US" sz="5000" dirty="0"/>
          </a:p>
        </p:txBody>
      </p:sp>
      <p:sp>
        <p:nvSpPr>
          <p:cNvPr id="9" name="Text 7"/>
          <p:cNvSpPr/>
          <p:nvPr/>
        </p:nvSpPr>
        <p:spPr>
          <a:xfrm>
            <a:off x="914400" y="310896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800"/>
              </a:lnSpc>
              <a:buNone/>
            </a:pPr>
            <a:r>
              <a:rPr lang="en-US" sz="5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been rationed</a:t>
            </a:r>
            <a:endParaRPr lang="en-US" sz="5000" dirty="0"/>
          </a:p>
        </p:txBody>
      </p:sp>
      <p:sp>
        <p:nvSpPr>
          <p:cNvPr id="10" name="Text 8"/>
          <p:cNvSpPr/>
          <p:nvPr/>
        </p:nvSpPr>
        <p:spPr>
          <a:xfrm>
            <a:off x="914400" y="393192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800"/>
              </a:lnSpc>
              <a:buNone/>
            </a:pPr>
            <a:r>
              <a:rPr lang="en-US" sz="5000" b="1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the top ten per cent.</a:t>
            </a:r>
            <a:endParaRPr lang="en-US" sz="5000" dirty="0"/>
          </a:p>
        </p:txBody>
      </p:sp>
      <p:sp>
        <p:nvSpPr>
          <p:cNvPr id="11" name="Shape 9"/>
          <p:cNvSpPr/>
          <p:nvPr/>
        </p:nvSpPr>
        <p:spPr>
          <a:xfrm>
            <a:off x="914400" y="5230368"/>
            <a:ext cx="10332720" cy="10973"/>
          </a:xfrm>
          <a:prstGeom prst="rect">
            <a:avLst/>
          </a:prstGeom>
          <a:solidFill>
            <a:srgbClr val="D3D3C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541324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Sonia McDonald  ·  Founder, Worksparks  ·  CEO of LeadershipHQ®  ·  Brisbane, Australia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955280" y="541324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hello@worksparks.com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4957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200"/>
              </a:lnSpc>
              <a:buNone/>
            </a:pPr>
            <a:r>
              <a:rPr lang="en-US" sz="4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market is hiding</a:t>
            </a:r>
            <a:endParaRPr lang="en-US" sz="4400" dirty="0"/>
          </a:p>
          <a:p>
            <a:pPr indent="0" marL="0">
              <a:lnSpc>
                <a:spcPts val="5200"/>
              </a:lnSpc>
              <a:buNone/>
            </a:pPr>
            <a:r>
              <a:rPr lang="en-US" sz="4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plain sight.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Expensive coaching and annual off-sites serve the few. Everyone else is on their own.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billion-dollar gap, and nothing sitting in it.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914400" y="22860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80m+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914400" y="324612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managers worldwide navigating high-stakes conversations daily — before counting everyone who reports to one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34840" y="22860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$60b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4434840" y="324612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leadership development market, and growing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55280" y="228600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257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90%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7955280" y="324612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that market left without real-time, affordable support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14400" y="4709160"/>
            <a:ext cx="10332720" cy="109728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0" y="4709160"/>
            <a:ext cx="9418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 of Worksparks costs less than one hour of executive coaching. That is the whole thesis — the same support, at a price an individual can pay without asking anyone's permission.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CONFIDENTIAL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nothing else solves this.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914400" y="2148840"/>
            <a:ext cx="1645920" cy="45720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33172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coaching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14400" y="26974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$300–600 an hour, booked weeks out. Inaccessible to almost everyone.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263640" y="2148840"/>
            <a:ext cx="1645920" cy="4572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63640" y="233172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advice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263640" y="269748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Risk-averse, slow, and structurally not on the individual's side.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914400" y="3200400"/>
            <a:ext cx="1645920" cy="45720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38328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training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Episodic. Doesn't transfer to the moment of pressure.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263640" y="3200400"/>
            <a:ext cx="1645920" cy="45720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63640" y="338328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assistance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263640" y="37490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personal wellbeing, not for the conversation on Thursday.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914400" y="4251960"/>
            <a:ext cx="1645920" cy="45720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43484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Generic AI tools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14400" y="48006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method, no framework, no context.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263640" y="4251960"/>
            <a:ext cx="1645920" cy="4572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63640" y="443484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networks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263640" y="48006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Overwhelmed, conflicted, rarely available at 10pm.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914400" y="544068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sits in the space between expensive coaching and doing nothing — and that space is enormous.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CONFIDENTIAL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AB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200"/>
              </a:lnSpc>
              <a:buNone/>
            </a:pPr>
            <a:r>
              <a:rPr lang="en-US" sz="4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chatbot.</a:t>
            </a:r>
            <a:endParaRPr lang="en-US" sz="4400" dirty="0"/>
          </a:p>
          <a:p>
            <a:pPr indent="0" marL="0">
              <a:lnSpc>
                <a:spcPts val="5200"/>
              </a:lnSpc>
              <a:buNone/>
            </a:pPr>
            <a:r>
              <a:rPr lang="en-US" sz="4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coaching method.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and refined over 35 years by Sonia McDonald, out of several thousand real conversations with people who were stuck.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PRODUCT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minutes, and they know what to say.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914400" y="21488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495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27614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it badly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3182112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it out or type it. No filtering, no framing it properly first.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434840" y="21488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4A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4434840" y="27614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 it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434840" y="3182112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what's happening from what they're afraid of. Find the actionable part.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955280" y="214884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46A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955280" y="276148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in ready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955280" y="3182112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specific opening line they can copy, and the steps that follow it.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914400" y="4297680"/>
            <a:ext cx="10332720" cy="137160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297680"/>
            <a:ext cx="64008" cy="137160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17320" y="450799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60" kern="0" dirty="0">
                <a:solidFill>
                  <a:srgbClr val="4A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THIS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417320" y="4800600"/>
            <a:ext cx="9509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6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want to talk about how the last few weeks have gone, and I want to start by saying I've left this longer than I should have.”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914400" y="580644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output is a sentence, not advice. That is the product, and it is what people come back for.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CONFIDENTIAL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257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TRACTION AND CREDIBILITY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Worksparks. Why now. Why Sonia.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914400" y="2148840"/>
            <a:ext cx="1645920" cy="45720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35000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years of leadership IP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2770632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Sonia has spent 35 years in leadership, people and culture, twenty of them as CEO of LeadershipHQ. The method inside the product is hers, not licensed.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263640" y="2148840"/>
            <a:ext cx="1645920" cy="4572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63640" y="235000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existing distribution channel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263640" y="2770632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network across LeadershipHQ and The Leadership Association is direct access to the exact customers. Not a cold-start problem.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914400" y="3749040"/>
            <a:ext cx="1645920" cy="45720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95020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validated pain point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14400" y="4370832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person she has coached in 35 years has hit the same gap: support that arrives too late, costs too much, or never reaches them.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263640" y="3749040"/>
            <a:ext cx="1645920" cy="45720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63640" y="3950208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live product, and a signal in the data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263640" y="4370832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access users are bringing difficult managers, colleagues and conversations — not only team leadership. The addressable audience is wider than first scoped.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CONFIDENTIAL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engines, and real prices behind them.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914400" y="2148840"/>
            <a:ext cx="50292" cy="777240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80160" y="2167128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80160" y="249631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A$29 a month  ·  A$290 a year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754880" y="2167128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to the person. No procurement cycle, no budget holder, no permission needed. They become the reason it gets bought inside their organisation.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14400" y="3081528"/>
            <a:ext cx="10332720" cy="0"/>
          </a:xfrm>
          <a:prstGeom prst="line">
            <a:avLst/>
          </a:prstGeom>
          <a:noFill/>
          <a:ln w="9525">
            <a:solidFill>
              <a:srgbClr val="DCDCD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4400" y="3200400"/>
            <a:ext cx="50292" cy="77724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80160" y="3218688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280160" y="354787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A$195 a month  ·  A$1,950 a year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754880" y="3218688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seats included, additional seats A$450 a year. Higher contract value, stickier, and a natural upgrade from individual adoption already inside the building.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914400" y="4133088"/>
            <a:ext cx="10332720" cy="0"/>
          </a:xfrm>
          <a:prstGeom prst="line">
            <a:avLst/>
          </a:prstGeom>
          <a:noFill/>
          <a:ln w="9525">
            <a:solidFill>
              <a:srgbClr val="DCDCD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14400" y="4251960"/>
            <a:ext cx="50292" cy="777240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80160" y="4270248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280160" y="459943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Custom, 50+ seats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754880" y="4270248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SSO, scenarios built on the client's own values, tailored onboarding, LeadershipHQ integration. Invoiced with standard terms.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914400" y="5394960"/>
            <a:ext cx="10332720" cy="73152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39496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layers: white-label with coaching firms and EAP providers  ·  aggregated organisational themes  ·  integration with existing HR tech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6A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VISION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200"/>
              </a:lnSpc>
              <a:buNone/>
            </a:pPr>
            <a:r>
              <a:rPr lang="en-US" sz="4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platform where</a:t>
            </a:r>
            <a:endParaRPr lang="en-US" sz="4400" dirty="0"/>
          </a:p>
          <a:p>
            <a:pPr indent="0" marL="0">
              <a:lnSpc>
                <a:spcPts val="5200"/>
              </a:lnSpc>
              <a:buNone/>
            </a:pPr>
            <a:r>
              <a:rPr lang="en-US" sz="4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tools sit today.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Coaching, feedback, recognition, motivation and culture — currently five vendors, five contracts, five sets of disconnected data.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BUILD-OUT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around the person, not the org chart.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914400" y="2194560"/>
            <a:ext cx="1371600" cy="45720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Coaching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1440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Real-time, always 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NOW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91440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BetterUp, CoachHub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017520" y="2194560"/>
            <a:ext cx="1371600" cy="4572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01752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301752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Continuous, not annual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01752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01752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Culture Amp, Qualtrics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120640" y="2194560"/>
            <a:ext cx="1371600" cy="45720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2064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512064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people actually face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12064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512064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Category-defining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223760" y="2194560"/>
            <a:ext cx="1371600" cy="45720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22376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Recognition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22376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Tied to real moments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22376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722376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Reward Gateway, Achievers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9326880" y="2194560"/>
            <a:ext cx="1371600" cy="45720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326880" y="239572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9326880" y="2761488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drives each person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326880" y="34015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326880" y="3703320"/>
            <a:ext cx="1920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Category-defining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914400" y="4663440"/>
            <a:ext cx="10332720" cy="118872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371600" y="4663440"/>
            <a:ext cx="9418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 stitch these together today and still get disconnected data and low adoption. Combined addressable market for an integrated platform: $20b+.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CONFIDENTIAL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years. Thousands of people.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914400" y="2057400"/>
            <a:ext cx="10332720" cy="169164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057400"/>
            <a:ext cx="54864" cy="1691640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0" y="2267712"/>
            <a:ext cx="9418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i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kept meeting brilliant, committed people who didn't need more training. They needed someone in their corner in the moments that actually mattered. I couldn't be everywhere at once, so I built something that could.”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371600" y="336499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SONIA McDONALD  ·  FOUNDER, WORKSPARKS  ·  CEO OF LEADERSHIPHQ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914400" y="4114800"/>
            <a:ext cx="164592" cy="164592"/>
          </a:xfrm>
          <a:prstGeom prst="ellipse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98448" y="404164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LeadershipHQ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298448" y="4361688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globally recognised leadership consultancy. CEO for 20 years.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63640" y="4114800"/>
            <a:ext cx="164592" cy="164592"/>
          </a:xfrm>
          <a:prstGeom prst="ellipse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47688" y="404164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The Leadership Association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647688" y="4361688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active community of leaders across Australia and beyond.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914400" y="5166360"/>
            <a:ext cx="164592" cy="164592"/>
          </a:xfrm>
          <a:prstGeom prst="ellipse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98448" y="509320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books, one podcast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98448" y="5413248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Comes Courage, Just Rock It!, Leadership Attitude. Host of Leadership With Sonia.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263640" y="5166360"/>
            <a:ext cx="164592" cy="164592"/>
          </a:xfrm>
          <a:prstGeom prst="ellipse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647688" y="509320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Recognised and published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647688" y="5413248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100 Australian Entrepreneurs, Top 250 Global Women Leaders. Featured in BBC, HRD Magazine and The Australian.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CONFIDENTIAL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We're selective about who we build with.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914400" y="196596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We're looking for investors and strategic partners who bring more than capital — people who understand this space, believe in human-centred technology, and want to help change how work feels.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80360"/>
            <a:ext cx="1828800" cy="50292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310896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capital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14400" y="3547872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take early access into full commercial launch across both direct and organisational channels.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434840" y="2880360"/>
            <a:ext cx="1828800" cy="50292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34840" y="310896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alignment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4434840" y="3547872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who know leadership development, HR technology or the coaching market.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955280" y="2880360"/>
            <a:ext cx="1828800" cy="50292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0" y="3108960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partners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955280" y="3547872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see the path from a coaching tool to an integrated platform.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14400" y="4846320"/>
            <a:ext cx="10332720" cy="91440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71600" y="4846320"/>
            <a:ext cx="9418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projections, cap table and detailed traction data are available under NDA to qualified investors.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 ·  CONFIDENTIAL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0E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2011680"/>
            <a:ext cx="548640" cy="73152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63040" y="2011680"/>
            <a:ext cx="548640" cy="73152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0" y="2011680"/>
            <a:ext cx="548640" cy="73152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60320" y="2011680"/>
            <a:ext cx="548640" cy="73152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5146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build the support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14400" y="34747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400" b="1" dirty="0">
                <a:solidFill>
                  <a:srgbClr val="E495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at work deserves.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914400" y="4937760"/>
            <a:ext cx="2926080" cy="566928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937760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founder call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206240" y="493776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hello@worksparks.com   ·   worksparks.com   ·   Brisbane, Australia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LeadershipHQ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Worksparks Investor Pack</dc:title>
  <dc:subject>PptxGenJS Presentation</dc:subject>
  <dc:creator>Worksparks</dc:creator>
  <cp:lastModifiedBy>Worksparks</cp:lastModifiedBy>
  <cp:revision>1</cp:revision>
  <dcterms:created xsi:type="dcterms:W3CDTF">2026-08-20T02:38:05Z</dcterms:created>
  <dcterms:modified xsi:type="dcterms:W3CDTF">2026-08-20T02:38:05Z</dcterms:modified>
</cp:coreProperties>
</file>